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</p:sldMasterIdLst>
  <p:notesMasterIdLst>
    <p:notesMasterId r:id="rId12"/>
  </p:notesMasterIdLst>
  <p:sldIdLst>
    <p:sldId id="256" r:id="rId2"/>
    <p:sldId id="257" r:id="rId3"/>
    <p:sldId id="259" r:id="rId4"/>
    <p:sldId id="258" r:id="rId5"/>
    <p:sldId id="273" r:id="rId6"/>
    <p:sldId id="274" r:id="rId7"/>
    <p:sldId id="275" r:id="rId8"/>
    <p:sldId id="260" r:id="rId9"/>
    <p:sldId id="276" r:id="rId10"/>
    <p:sldId id="262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">
          <p15:clr>
            <a:srgbClr val="A4A3A4"/>
          </p15:clr>
        </p15:guide>
        <p15:guide id="2" orient="horz" pos="408">
          <p15:clr>
            <a:srgbClr val="A4A3A4"/>
          </p15:clr>
        </p15:guide>
        <p15:guide id="3" orient="horz" pos="744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28" y="102"/>
      </p:cViewPr>
      <p:guideLst>
        <p:guide pos="384"/>
        <p:guide orient="horz" pos="408"/>
        <p:guide orient="horz" pos="74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b583a1a76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g8b583a1a76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8b583a1a76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8b583a1a76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b583a1a76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8b583a1a7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b583a1a76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8b583a1a7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0258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b583a1a76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8b583a1a7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0170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8b583a1a76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8b583a1a7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2612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b583a1a76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8b583a1a7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8b583a1a76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8b583a1a76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7240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8b583a1a76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8b583a1a76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20915" y="2410213"/>
            <a:ext cx="5950170" cy="10363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713798"/>
            <a:ext cx="9144000" cy="1091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lternate Title Slide">
  <p:cSld name="Alternate Title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0915" y="2410213"/>
            <a:ext cx="5950170" cy="103632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524000" y="3713798"/>
            <a:ext cx="9144000" cy="1091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ulleted Lis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3595" y="12939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>
                <a:solidFill>
                  <a:schemeClr val="lt1"/>
                </a:solidFill>
              </a:defRPr>
            </a:lvl1pPr>
            <a:lvl2pPr marL="914400" lvl="1" indent="-3619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 sz="2100"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3135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81531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6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ulleted list with list title">
  <p:cSld name="Title and bulleted list with list 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313595" y="128262"/>
            <a:ext cx="10515600" cy="562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1"/>
          </p:nvPr>
        </p:nvSpPr>
        <p:spPr>
          <a:xfrm>
            <a:off x="313595" y="12939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dt" idx="10"/>
          </p:nvPr>
        </p:nvSpPr>
        <p:spPr>
          <a:xfrm>
            <a:off x="31359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ftr" idx="11"/>
          </p:nvPr>
        </p:nvSpPr>
        <p:spPr>
          <a:xfrm>
            <a:off x="381531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81023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6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0" y="0"/>
            <a:ext cx="12192000" cy="73297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4621435" y="2830822"/>
            <a:ext cx="6950805" cy="1040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>
                <a:solidFill>
                  <a:srgbClr val="F2F2F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  <a:defRPr sz="2400" b="1">
                <a:solidFill>
                  <a:srgbClr val="F2F2F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Char char="•"/>
              <a:defRPr>
                <a:solidFill>
                  <a:srgbClr val="F2F2F2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400"/>
              <a:buChar char="•"/>
              <a:defRPr>
                <a:solidFill>
                  <a:srgbClr val="F2F2F2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000"/>
              <a:buChar char="•"/>
              <a:defRPr>
                <a:solidFill>
                  <a:srgbClr val="F2F2F2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  <a:defRPr sz="2400" b="1">
                <a:solidFill>
                  <a:srgbClr val="F2F2F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800"/>
              <a:buChar char="•"/>
              <a:defRPr>
                <a:solidFill>
                  <a:srgbClr val="F2F2F2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400"/>
              <a:buChar char="•"/>
              <a:defRPr>
                <a:solidFill>
                  <a:srgbClr val="F2F2F2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2000"/>
              <a:buChar char="•"/>
              <a:defRPr>
                <a:solidFill>
                  <a:srgbClr val="F2F2F2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2F2F2"/>
              </a:buClr>
              <a:buSzPts val="1800"/>
              <a:buChar char="•"/>
              <a:defRPr>
                <a:solidFill>
                  <a:srgbClr val="F2F2F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2F2F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>
                <a:solidFill>
                  <a:schemeClr val="lt1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>
                <a:solidFill>
                  <a:schemeClr val="lt1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lock, meter&#10;&#10;Description automatically generated">
            <a:extLst>
              <a:ext uri="{FF2B5EF4-FFF2-40B4-BE49-F238E27FC236}">
                <a16:creationId xmlns:a16="http://schemas.microsoft.com/office/drawing/2014/main" id="{EBD8A43B-DDC6-42A8-B7E4-37A0E4815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766" y="3799363"/>
            <a:ext cx="8390467" cy="14683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508225" y="24945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 dirty="0">
                <a:solidFill>
                  <a:srgbClr val="00A1FF"/>
                </a:solidFill>
              </a:rPr>
              <a:t>Intro Video</a:t>
            </a:r>
            <a:endParaRPr sz="3500" b="0" dirty="0">
              <a:solidFill>
                <a:srgbClr val="00A1FF"/>
              </a:solidFill>
            </a:endParaRPr>
          </a:p>
        </p:txBody>
      </p:sp>
      <p:pic>
        <p:nvPicPr>
          <p:cNvPr id="2" name="overviewVideo_webRender">
            <a:hlinkClick r:id="" action="ppaction://media"/>
            <a:extLst>
              <a:ext uri="{FF2B5EF4-FFF2-40B4-BE49-F238E27FC236}">
                <a16:creationId xmlns:a16="http://schemas.microsoft.com/office/drawing/2014/main" id="{117BF68B-EB3F-4A05-A1DA-257F66AF22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15557" y="1100087"/>
            <a:ext cx="9160885" cy="51550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508225" y="24945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 dirty="0">
                <a:solidFill>
                  <a:srgbClr val="00A1FF"/>
                </a:solidFill>
              </a:rPr>
              <a:t>What is an Animation? </a:t>
            </a:r>
            <a:endParaRPr sz="3500" b="0" dirty="0">
              <a:solidFill>
                <a:srgbClr val="00A1FF"/>
              </a:solidFill>
            </a:endParaRPr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508226" y="1294000"/>
            <a:ext cx="4996647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1" dirty="0"/>
              <a:t>Animation:</a:t>
            </a:r>
            <a:r>
              <a:rPr lang="en-US" sz="2800" dirty="0"/>
              <a:t> A series of images used to create the illusion of movement. </a:t>
            </a:r>
            <a:endParaRPr sz="2800" dirty="0"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 dirty="0"/>
              <a:t>Our animation will use poses to stimulate the body moving. 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 dirty="0"/>
              <a:t>Notice how 2 poses combine to create a swimming animation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en-US" sz="2500" dirty="0"/>
              <a:t>First and last are the same pose</a:t>
            </a:r>
            <a:endParaRPr sz="2500"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ccs2020_showFullSwimAnimation">
            <a:hlinkClick r:id="" action="ppaction://media"/>
            <a:extLst>
              <a:ext uri="{FF2B5EF4-FFF2-40B4-BE49-F238E27FC236}">
                <a16:creationId xmlns:a16="http://schemas.microsoft.com/office/drawing/2014/main" id="{0BF7D21A-5C50-47CE-853F-74C0DF5E09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9606" y="1592406"/>
            <a:ext cx="6101485" cy="34390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499475" y="249452"/>
            <a:ext cx="1119305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 dirty="0">
                <a:solidFill>
                  <a:srgbClr val="00A1FF"/>
                </a:solidFill>
              </a:rPr>
              <a:t>Brainstorm Animation Ideas</a:t>
            </a:r>
            <a:endParaRPr sz="3500" b="0" dirty="0">
              <a:solidFill>
                <a:srgbClr val="00A1FF"/>
              </a:solidFill>
            </a:endParaRPr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304800" y="1294001"/>
            <a:ext cx="11387725" cy="4829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/>
              <a:t>YOUR CHALLENGE</a:t>
            </a:r>
          </a:p>
          <a:p>
            <a:pPr marL="2286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dirty="0"/>
              <a:t>Envision an animation idea, then collect inspiration</a:t>
            </a:r>
            <a:endParaRPr sz="5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499475" y="249452"/>
            <a:ext cx="1119305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 dirty="0">
                <a:solidFill>
                  <a:srgbClr val="00A1FF"/>
                </a:solidFill>
              </a:rPr>
              <a:t>Brainstorm and Draw an Animation</a:t>
            </a:r>
            <a:endParaRPr sz="3500" b="0" dirty="0">
              <a:solidFill>
                <a:srgbClr val="00A1FF"/>
              </a:solidFill>
            </a:endParaRPr>
          </a:p>
        </p:txBody>
      </p:sp>
      <p:sp>
        <p:nvSpPr>
          <p:cNvPr id="6" name="Google Shape;136;p22">
            <a:extLst>
              <a:ext uri="{FF2B5EF4-FFF2-40B4-BE49-F238E27FC236}">
                <a16:creationId xmlns:a16="http://schemas.microsoft.com/office/drawing/2014/main" id="{4D3DA062-CC80-4CAF-8F17-46D8812CD73C}"/>
              </a:ext>
            </a:extLst>
          </p:cNvPr>
          <p:cNvSpPr txBox="1">
            <a:spLocks/>
          </p:cNvSpPr>
          <p:nvPr/>
        </p:nvSpPr>
        <p:spPr>
          <a:xfrm>
            <a:off x="499474" y="1294052"/>
            <a:ext cx="5822303" cy="522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514350" indent="-514350">
              <a:spcBef>
                <a:spcPts val="0"/>
              </a:spcBef>
              <a:buSzPts val="2800"/>
              <a:buFont typeface="+mj-lt"/>
              <a:buAutoNum type="arabicPeriod"/>
            </a:pPr>
            <a:r>
              <a:rPr lang="en-US" sz="2800" dirty="0"/>
              <a:t>Envision an animation idea. Think of sports, actions, or things animals do. </a:t>
            </a:r>
          </a:p>
          <a:p>
            <a:pPr marL="514350" indent="-514350">
              <a:spcBef>
                <a:spcPts val="0"/>
              </a:spcBef>
              <a:buSzPts val="2800"/>
              <a:buFont typeface="+mj-lt"/>
              <a:buAutoNum type="arabicPeriod"/>
            </a:pPr>
            <a:r>
              <a:rPr lang="en-US" sz="2800" dirty="0"/>
              <a:t>Physically act out the animation you want to create.</a:t>
            </a:r>
          </a:p>
          <a:p>
            <a:pPr marL="514350" indent="-514350">
              <a:spcBef>
                <a:spcPts val="0"/>
              </a:spcBef>
              <a:buSzPts val="2800"/>
              <a:buFont typeface="+mj-lt"/>
              <a:buAutoNum type="arabicPeriod"/>
            </a:pPr>
            <a:r>
              <a:rPr lang="en-US" sz="2800" dirty="0"/>
              <a:t>Then, draw at least 2 simple sketches using stick figures.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262937-631B-49E6-8172-99F47A1B194B}"/>
              </a:ext>
            </a:extLst>
          </p:cNvPr>
          <p:cNvSpPr/>
          <p:nvPr/>
        </p:nvSpPr>
        <p:spPr>
          <a:xfrm>
            <a:off x="499475" y="4938715"/>
            <a:ext cx="4949980" cy="116863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spcBef>
                <a:spcPts val="0"/>
              </a:spcBef>
              <a:buSzPts val="2800"/>
              <a:buNone/>
            </a:pP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4A2096-5199-4A59-A972-CF0CB8AA9099}"/>
              </a:ext>
            </a:extLst>
          </p:cNvPr>
          <p:cNvSpPr txBox="1"/>
          <p:nvPr/>
        </p:nvSpPr>
        <p:spPr>
          <a:xfrm>
            <a:off x="1343059" y="5174896"/>
            <a:ext cx="4023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SzPts val="2800"/>
              <a:buNone/>
            </a:pPr>
            <a:r>
              <a:rPr lang="en-US" sz="2000" dirty="0">
                <a:solidFill>
                  <a:schemeClr val="bg1"/>
                </a:solidFill>
              </a:rPr>
              <a:t>Focus on how body parts move in your drawing, not drawing skills.</a:t>
            </a:r>
          </a:p>
        </p:txBody>
      </p:sp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76DA369-65A3-45F7-9695-332CB97CEF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28" t="12740" r="8349" b="10034"/>
          <a:stretch/>
        </p:blipFill>
        <p:spPr>
          <a:xfrm>
            <a:off x="633403" y="5230277"/>
            <a:ext cx="709656" cy="667342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AE15D2F8-6D46-49DE-BE22-E288794E9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5361" y="1294052"/>
            <a:ext cx="3860230" cy="483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87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499475" y="249452"/>
            <a:ext cx="1119305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 dirty="0">
                <a:solidFill>
                  <a:srgbClr val="00A1FF"/>
                </a:solidFill>
              </a:rPr>
              <a:t>Animation Creation Tips</a:t>
            </a:r>
            <a:endParaRPr sz="3500" b="0" dirty="0">
              <a:solidFill>
                <a:srgbClr val="00A1FF"/>
              </a:solidFill>
            </a:endParaRPr>
          </a:p>
        </p:txBody>
      </p:sp>
      <p:sp>
        <p:nvSpPr>
          <p:cNvPr id="8" name="Google Shape;136;p22">
            <a:extLst>
              <a:ext uri="{FF2B5EF4-FFF2-40B4-BE49-F238E27FC236}">
                <a16:creationId xmlns:a16="http://schemas.microsoft.com/office/drawing/2014/main" id="{9A82ACF7-8EBF-454B-92E5-1AEF068B69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8226" y="1294000"/>
            <a:ext cx="8802029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 dirty="0"/>
              <a:t>Make sure to turn off Snap to Grid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lang="en-US" sz="2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lang="en-US" sz="2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lang="en-US" sz="2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 dirty="0"/>
              <a:t>Use the Camera Controls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99646D-351F-43CE-84C6-5FC2E50A5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64" y="1938044"/>
            <a:ext cx="4472709" cy="99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289945C-7EC7-4D0B-AD89-EDEC214D8E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98591"/>
              </p:ext>
            </p:extLst>
          </p:nvPr>
        </p:nvGraphicFramePr>
        <p:xfrm>
          <a:off x="625763" y="3753949"/>
          <a:ext cx="8063938" cy="2574900"/>
        </p:xfrm>
        <a:graphic>
          <a:graphicData uri="http://schemas.openxmlformats.org/drawingml/2006/table">
            <a:tbl>
              <a:tblPr/>
              <a:tblGrid>
                <a:gridCol w="1738746">
                  <a:extLst>
                    <a:ext uri="{9D8B030D-6E8A-4147-A177-3AD203B41FA5}">
                      <a16:colId xmlns:a16="http://schemas.microsoft.com/office/drawing/2014/main" val="2264342195"/>
                    </a:ext>
                  </a:extLst>
                </a:gridCol>
                <a:gridCol w="6325192">
                  <a:extLst>
                    <a:ext uri="{9D8B030D-6E8A-4147-A177-3AD203B41FA5}">
                      <a16:colId xmlns:a16="http://schemas.microsoft.com/office/drawing/2014/main" val="1616376565"/>
                    </a:ext>
                  </a:extLst>
                </a:gridCol>
              </a:tblGrid>
              <a:tr h="381725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Action</a:t>
                      </a:r>
                    </a:p>
                  </a:txBody>
                  <a:tcPr marL="114518" marR="114518" marT="57259" marB="57259" anchor="b">
                    <a:lnL w="9525" cap="flat" cmpd="sng" algn="ctr">
                      <a:solidFill>
                        <a:srgbClr val="323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3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23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Control</a:t>
                      </a:r>
                    </a:p>
                  </a:txBody>
                  <a:tcPr marL="114518" marR="114518" marT="57259" marB="57259" anchor="b">
                    <a:lnL w="9525" cap="flat" cmpd="sng" algn="ctr">
                      <a:solidFill>
                        <a:srgbClr val="323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23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238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774574"/>
                  </a:ext>
                </a:extLst>
              </a:tr>
              <a:tr h="386496">
                <a:tc>
                  <a:txBody>
                    <a:bodyPr/>
                    <a:lstStyle/>
                    <a:p>
                      <a:pPr fontAlgn="t"/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Gotham-Bold" pitchFamily="50" charset="0"/>
                        </a:rPr>
                        <a:t>Move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90862" marR="190862" marT="59644" marB="59644">
                    <a:lnL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W A S D</a:t>
                      </a:r>
                    </a:p>
                  </a:txBody>
                  <a:tcPr marL="190862" marR="190862" marT="59644" marB="59644">
                    <a:lnL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1835145"/>
                  </a:ext>
                </a:extLst>
              </a:tr>
              <a:tr h="653703">
                <a:tc>
                  <a:txBody>
                    <a:bodyPr/>
                    <a:lstStyle/>
                    <a:p>
                      <a:pPr fontAlgn="t"/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Gotham-Bold" pitchFamily="50" charset="0"/>
                        </a:rPr>
                        <a:t>Rotate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90862" marR="190862" marT="59644" marB="59644">
                    <a:lnL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Hold the right mouse button and look around</a:t>
                      </a:r>
                    </a:p>
                  </a:txBody>
                  <a:tcPr marL="190862" marR="190862" marT="59644" marB="59644">
                    <a:lnL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839222"/>
                  </a:ext>
                </a:extLst>
              </a:tr>
              <a:tr h="386496">
                <a:tc>
                  <a:txBody>
                    <a:bodyPr/>
                    <a:lstStyle/>
                    <a:p>
                      <a:pPr fontAlgn="t"/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Gotham-Bold" pitchFamily="50" charset="0"/>
                        </a:rPr>
                        <a:t>Zoom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90862" marR="190862" marT="59644" marB="59644">
                    <a:lnL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Use the scroll wheel</a:t>
                      </a:r>
                    </a:p>
                  </a:txBody>
                  <a:tcPr marL="190862" marR="190862" marT="59644" marB="59644">
                    <a:lnL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61896"/>
                  </a:ext>
                </a:extLst>
              </a:tr>
              <a:tr h="653703">
                <a:tc>
                  <a:txBody>
                    <a:bodyPr/>
                    <a:lstStyle/>
                    <a:p>
                      <a:pPr fontAlgn="t"/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Gotham-Bold" pitchFamily="50" charset="0"/>
                        </a:rPr>
                        <a:t>Focus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90862" marR="190862" marT="59644" marB="59644">
                    <a:lnL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Press F to focus the camera on a specific part</a:t>
                      </a:r>
                    </a:p>
                  </a:txBody>
                  <a:tcPr marL="190862" marR="190862" marT="59644" marB="59644">
                    <a:lnL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459963"/>
                  </a:ext>
                </a:extLst>
              </a:tr>
            </a:tbl>
          </a:graphicData>
        </a:graphic>
      </p:graphicFrame>
      <p:sp>
        <p:nvSpPr>
          <p:cNvPr id="3" name="Rectangle 3">
            <a:extLst>
              <a:ext uri="{FF2B5EF4-FFF2-40B4-BE49-F238E27FC236}">
                <a16:creationId xmlns:a16="http://schemas.microsoft.com/office/drawing/2014/main" id="{E3B8341D-6F6D-45DA-8741-BA0FB20AA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75" y="3994095"/>
            <a:ext cx="12192000" cy="0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444C56"/>
                </a:solidFill>
                <a:effectLst/>
                <a:latin typeface="Gotham-Book" pitchFamily="50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09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499475" y="249452"/>
            <a:ext cx="1119305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 dirty="0">
                <a:solidFill>
                  <a:srgbClr val="00A1FF"/>
                </a:solidFill>
              </a:rPr>
              <a:t>Example First Poses</a:t>
            </a:r>
            <a:endParaRPr sz="3500" b="0" dirty="0">
              <a:solidFill>
                <a:srgbClr val="00A1FF"/>
              </a:solidFill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3B8341D-6F6D-45DA-8741-BA0FB20AA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75" y="3994095"/>
            <a:ext cx="12192000" cy="0"/>
          </a:xfrm>
          <a:prstGeom prst="rect">
            <a:avLst/>
          </a:prstGeom>
          <a:solidFill>
            <a:srgbClr val="F9F9F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444C56"/>
                </a:solidFill>
                <a:effectLst/>
                <a:latin typeface="Gotham-Book" pitchFamily="50" charset="0"/>
              </a:rPr>
            </a:br>
            <a:endParaRPr kumimoji="0" lang="en-US" altLang="en-US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38B7FA5-09A9-4E3A-8651-D7FEF2983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75" y="1560946"/>
            <a:ext cx="3542008" cy="370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AEE1BA3-67BE-4FE6-A0FB-088587471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996" y="1560945"/>
            <a:ext cx="3542008" cy="370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BCDB867-CA1B-4E57-BFEE-6A1AE49B8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517" y="1560945"/>
            <a:ext cx="3542008" cy="3706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136;p22">
            <a:extLst>
              <a:ext uri="{FF2B5EF4-FFF2-40B4-BE49-F238E27FC236}">
                <a16:creationId xmlns:a16="http://schemas.microsoft.com/office/drawing/2014/main" id="{C02A042E-64E0-46BB-BB1E-E4A1503C68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9476" y="5606473"/>
            <a:ext cx="3542008" cy="64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sz="2800" dirty="0"/>
              <a:t>Swimming</a:t>
            </a:r>
          </a:p>
        </p:txBody>
      </p:sp>
      <p:sp>
        <p:nvSpPr>
          <p:cNvPr id="13" name="Google Shape;136;p22">
            <a:extLst>
              <a:ext uri="{FF2B5EF4-FFF2-40B4-BE49-F238E27FC236}">
                <a16:creationId xmlns:a16="http://schemas.microsoft.com/office/drawing/2014/main" id="{CB051B7B-757B-4FA6-8D15-C3E175CFF3FE}"/>
              </a:ext>
            </a:extLst>
          </p:cNvPr>
          <p:cNvSpPr txBox="1">
            <a:spLocks/>
          </p:cNvSpPr>
          <p:nvPr/>
        </p:nvSpPr>
        <p:spPr>
          <a:xfrm>
            <a:off x="4324996" y="5606473"/>
            <a:ext cx="3542008" cy="64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2800"/>
              <a:buFont typeface="Arial"/>
              <a:buNone/>
            </a:pPr>
            <a:r>
              <a:rPr lang="en-US" sz="2800" dirty="0"/>
              <a:t>Jumping</a:t>
            </a:r>
          </a:p>
        </p:txBody>
      </p:sp>
      <p:sp>
        <p:nvSpPr>
          <p:cNvPr id="14" name="Google Shape;136;p22">
            <a:extLst>
              <a:ext uri="{FF2B5EF4-FFF2-40B4-BE49-F238E27FC236}">
                <a16:creationId xmlns:a16="http://schemas.microsoft.com/office/drawing/2014/main" id="{5F0DFFB5-2F04-4AFE-89B4-C0D83F23D538}"/>
              </a:ext>
            </a:extLst>
          </p:cNvPr>
          <p:cNvSpPr txBox="1">
            <a:spLocks/>
          </p:cNvSpPr>
          <p:nvPr/>
        </p:nvSpPr>
        <p:spPr>
          <a:xfrm>
            <a:off x="8150517" y="5660627"/>
            <a:ext cx="3542008" cy="64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spcBef>
                <a:spcPts val="0"/>
              </a:spcBef>
              <a:buSzPts val="2800"/>
              <a:buFont typeface="Arial"/>
              <a:buNone/>
            </a:pPr>
            <a:r>
              <a:rPr lang="en-US" sz="2800" dirty="0"/>
              <a:t>Dancing</a:t>
            </a:r>
          </a:p>
        </p:txBody>
      </p:sp>
    </p:spTree>
    <p:extLst>
      <p:ext uri="{BB962C8B-B14F-4D97-AF65-F5344CB8AC3E}">
        <p14:creationId xmlns:p14="http://schemas.microsoft.com/office/powerpoint/2010/main" val="353217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>
            <a:spLocks noGrp="1"/>
          </p:cNvSpPr>
          <p:nvPr>
            <p:ph type="title"/>
          </p:nvPr>
        </p:nvSpPr>
        <p:spPr>
          <a:xfrm>
            <a:off x="508225" y="24945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 dirty="0">
                <a:solidFill>
                  <a:srgbClr val="00A1FF"/>
                </a:solidFill>
              </a:rPr>
              <a:t>Export and Play Animations</a:t>
            </a:r>
            <a:endParaRPr sz="3500" b="0" dirty="0">
              <a:solidFill>
                <a:srgbClr val="00A1FF"/>
              </a:solidFill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1"/>
          </p:nvPr>
        </p:nvSpPr>
        <p:spPr>
          <a:xfrm>
            <a:off x="508225" y="1294000"/>
            <a:ext cx="9910393" cy="2539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r>
              <a:rPr lang="en-US" sz="2800" dirty="0"/>
              <a:t>In the Animation Editor, click […] and select Export.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r>
              <a:rPr lang="en-US" sz="2800" dirty="0"/>
              <a:t>Be sure to copy the animation ID.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lang="en-US" sz="2800" b="1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sz="2800" b="1"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8AB486BA-ED25-4C19-B30B-0B9E2EE2EE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54"/>
          <a:stretch/>
        </p:blipFill>
        <p:spPr bwMode="auto">
          <a:xfrm>
            <a:off x="1145885" y="4023087"/>
            <a:ext cx="3001241" cy="2585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DBD41E7D-5EA2-452D-B041-F9F199C1D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85" y="1882413"/>
            <a:ext cx="2456297" cy="14977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>
            <a:spLocks noGrp="1"/>
          </p:cNvSpPr>
          <p:nvPr>
            <p:ph type="title"/>
          </p:nvPr>
        </p:nvSpPr>
        <p:spPr>
          <a:xfrm>
            <a:off x="508225" y="24945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 dirty="0">
                <a:solidFill>
                  <a:srgbClr val="00A1FF"/>
                </a:solidFill>
              </a:rPr>
              <a:t>Export and Play Animations</a:t>
            </a:r>
            <a:endParaRPr sz="3500" b="0" dirty="0">
              <a:solidFill>
                <a:srgbClr val="00A1FF"/>
              </a:solidFill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1"/>
          </p:nvPr>
        </p:nvSpPr>
        <p:spPr>
          <a:xfrm>
            <a:off x="508225" y="1294000"/>
            <a:ext cx="11184300" cy="2539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r>
              <a:rPr lang="en-US" sz="2800" dirty="0"/>
              <a:t>In the Explorer, search for “walk” and click </a:t>
            </a:r>
            <a:r>
              <a:rPr lang="en-US" sz="2800" dirty="0" err="1"/>
              <a:t>WalkAnimationID</a:t>
            </a:r>
            <a:r>
              <a:rPr lang="en-US" sz="2800" dirty="0"/>
              <a:t>.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r>
              <a:rPr lang="en-US" sz="2800" dirty="0"/>
              <a:t>In the Properties, paste the ID in Value. </a:t>
            </a:r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lang="en-US" sz="28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lang="en-US" sz="2800" b="1" dirty="0"/>
          </a:p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+mj-lt"/>
              <a:buAutoNum type="arabicPeriod"/>
            </a:pPr>
            <a:endParaRPr sz="2800" b="1"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06FD6D8C-7175-48FD-B7B8-8AF769984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17" y="4134528"/>
            <a:ext cx="4134115" cy="251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9404727E-A319-4E5C-84D2-6FD3CE603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18" y="1920607"/>
            <a:ext cx="4134114" cy="150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37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>
            <a:spLocks noGrp="1"/>
          </p:cNvSpPr>
          <p:nvPr>
            <p:ph type="title"/>
          </p:nvPr>
        </p:nvSpPr>
        <p:spPr>
          <a:xfrm>
            <a:off x="508225" y="249452"/>
            <a:ext cx="11184300" cy="10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1FF"/>
              </a:buClr>
              <a:buSzPts val="2800"/>
              <a:buFont typeface="Arial"/>
              <a:buNone/>
            </a:pPr>
            <a:r>
              <a:rPr lang="en-US" sz="3500">
                <a:solidFill>
                  <a:srgbClr val="00A1FF"/>
                </a:solidFill>
              </a:rPr>
              <a:t>Tips for Better Animations</a:t>
            </a:r>
            <a:endParaRPr sz="3500" b="0">
              <a:solidFill>
                <a:srgbClr val="00A1FF"/>
              </a:solidFill>
            </a:endParaRPr>
          </a:p>
        </p:txBody>
      </p:sp>
      <p:sp>
        <p:nvSpPr>
          <p:cNvPr id="154" name="Google Shape;154;p25"/>
          <p:cNvSpPr txBox="1">
            <a:spLocks noGrp="1"/>
          </p:cNvSpPr>
          <p:nvPr>
            <p:ph type="body" idx="1"/>
          </p:nvPr>
        </p:nvSpPr>
        <p:spPr>
          <a:xfrm>
            <a:off x="508225" y="1294000"/>
            <a:ext cx="7958441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1" dirty="0"/>
              <a:t>Add more poses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en-US" sz="2500" dirty="0"/>
              <a:t>More poses make animations look smoother.</a:t>
            </a: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1" dirty="0"/>
              <a:t>Exaggerate a pose. 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en-US" sz="2500" dirty="0"/>
              <a:t>Make an arm swim even more wild. Bend a head up or downwards.</a:t>
            </a:r>
          </a:p>
          <a:p>
            <a:pPr marL="228600" indent="-228600">
              <a:spcBef>
                <a:spcPts val="0"/>
              </a:spcBef>
              <a:buSzPts val="2800"/>
            </a:pPr>
            <a:r>
              <a:rPr lang="en-US" sz="2800" b="1" dirty="0"/>
              <a:t>Give your pose personality.</a:t>
            </a:r>
          </a:p>
          <a:p>
            <a:pPr marL="685800" lvl="1" indent="-228600">
              <a:spcBef>
                <a:spcPts val="0"/>
              </a:spcBef>
              <a:buSzPts val="2800"/>
            </a:pPr>
            <a:r>
              <a:rPr lang="en-US" sz="2500" dirty="0"/>
              <a:t>Is your walking animation for someone who’s slow or trying to get somewhere fast?</a:t>
            </a:r>
          </a:p>
          <a:p>
            <a:pPr marL="685800" lvl="1" indent="-228600">
              <a:spcBef>
                <a:spcPts val="0"/>
              </a:spcBef>
              <a:buSzPts val="2800"/>
            </a:pPr>
            <a:endParaRPr lang="en-US" sz="2500" dirty="0"/>
          </a:p>
          <a:p>
            <a:pPr marL="685800" lvl="1" indent="-228600">
              <a:spcBef>
                <a:spcPts val="0"/>
              </a:spcBef>
              <a:buSzPts val="2800"/>
            </a:pPr>
            <a:endParaRPr lang="en-US" sz="2500" dirty="0"/>
          </a:p>
          <a:p>
            <a:pPr marL="685800" lvl="1" indent="-228600">
              <a:spcBef>
                <a:spcPts val="0"/>
              </a:spcBef>
              <a:buSzPts val="2800"/>
            </a:pPr>
            <a:endParaRPr lang="en-US" sz="2500" dirty="0"/>
          </a:p>
          <a:p>
            <a:pPr marL="457200" lvl="1" indent="0">
              <a:spcBef>
                <a:spcPts val="0"/>
              </a:spcBef>
              <a:buSzPts val="2800"/>
              <a:buNone/>
            </a:pPr>
            <a:endParaRPr lang="en-US" sz="2500" dirty="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280</Words>
  <Application>Microsoft Office PowerPoint</Application>
  <PresentationFormat>Widescreen</PresentationFormat>
  <Paragraphs>66</Paragraphs>
  <Slides>10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Gotham-Bold</vt:lpstr>
      <vt:lpstr>Gotham-Book</vt:lpstr>
      <vt:lpstr>Office Theme</vt:lpstr>
      <vt:lpstr>PowerPoint Presentation</vt:lpstr>
      <vt:lpstr>Intro Video</vt:lpstr>
      <vt:lpstr>What is an Animation? </vt:lpstr>
      <vt:lpstr>Brainstorm Animation Ideas</vt:lpstr>
      <vt:lpstr>Brainstorm and Draw an Animation</vt:lpstr>
      <vt:lpstr>Animation Creation Tips</vt:lpstr>
      <vt:lpstr>Example First Poses</vt:lpstr>
      <vt:lpstr>Export and Play Animations</vt:lpstr>
      <vt:lpstr>Export and Play Animations</vt:lpstr>
      <vt:lpstr>Tips for Better Animations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Work</cp:lastModifiedBy>
  <cp:revision>8</cp:revision>
  <dcterms:modified xsi:type="dcterms:W3CDTF">2020-07-20T18:02:46Z</dcterms:modified>
</cp:coreProperties>
</file>